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C4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3" d="100"/>
          <a:sy n="83" d="100"/>
        </p:scale>
        <p:origin x="-96" y="-264"/>
      </p:cViewPr>
      <p:guideLst>
        <p:guide orient="horz" pos="2160"/>
        <p:guide pos="30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37AED-3A57-40A1-952C-DFF864469872}" type="datetimeFigureOut">
              <a:rPr lang="de-DE"/>
              <a:pPr>
                <a:defRPr/>
              </a:pPr>
              <a:t>16.02.2017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A1409-715B-4393-9EDA-9C76ECC07F3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8A25E-2858-4024-B706-9742419D379B}" type="datetimeFigureOut">
              <a:rPr lang="de-DE"/>
              <a:pPr>
                <a:defRPr/>
              </a:pPr>
              <a:t>16.02.2017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B06C8-7939-4ED9-8AC1-23BB9E6332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DF9F9-961D-4B7F-BEA4-62570BFDC5C9}" type="datetimeFigureOut">
              <a:rPr lang="de-DE"/>
              <a:pPr>
                <a:defRPr/>
              </a:pPr>
              <a:t>16.02.2017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3EC11-CB79-46E2-AE10-160D6749557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359B3-D29C-4ECA-8C1B-D1A51F96865F}" type="datetimeFigureOut">
              <a:rPr lang="de-DE"/>
              <a:pPr>
                <a:defRPr/>
              </a:pPr>
              <a:t>16.02.2017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0931E-EAAE-403C-B66E-599180DFF4C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BD808-3D05-4E71-A9AC-2014809F8AF3}" type="datetimeFigureOut">
              <a:rPr lang="de-DE"/>
              <a:pPr>
                <a:defRPr/>
              </a:pPr>
              <a:t>16.02.2017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06D6A-30CF-4A72-A4E0-967D6F65C3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F8EDF-08DC-4722-B12D-21072007B2F5}" type="datetimeFigureOut">
              <a:rPr lang="de-DE"/>
              <a:pPr>
                <a:defRPr/>
              </a:pPr>
              <a:t>16.02.2017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FB63-833C-40B3-92DB-FEC811801D2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2DDEB-84A6-4903-9BB4-FB77E1B52CF2}" type="datetimeFigureOut">
              <a:rPr lang="de-DE"/>
              <a:pPr>
                <a:defRPr/>
              </a:pPr>
              <a:t>16.02.2017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3E66B-F942-4BC2-A39F-DBC425365B1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CAB5F-B90E-4F20-96C3-0322CE29B854}" type="datetimeFigureOut">
              <a:rPr lang="de-DE"/>
              <a:pPr>
                <a:defRPr/>
              </a:pPr>
              <a:t>16.02.2017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ECEB7-8CC9-482C-BBD3-24C6C0B8A3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9511B-A90F-4963-B785-4548AB909388}" type="datetimeFigureOut">
              <a:rPr lang="de-DE"/>
              <a:pPr>
                <a:defRPr/>
              </a:pPr>
              <a:t>16.02.2017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6CA5D-FFDA-4D56-ADAA-15447E7DDE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99826-7957-44D8-84D7-FD681A8B5788}" type="datetimeFigureOut">
              <a:rPr lang="de-DE"/>
              <a:pPr>
                <a:defRPr/>
              </a:pPr>
              <a:t>16.02.2017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BA38E-67B0-4E80-B53D-9C1F291C8A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C1EC1-FDB8-4BA1-8909-9A184D7C73D4}" type="datetimeFigureOut">
              <a:rPr lang="de-DE"/>
              <a:pPr>
                <a:defRPr/>
              </a:pPr>
              <a:t>16.02.2017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4002F-9422-4E72-9954-DCD4FFAEF5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26394E-5763-44F5-8461-97DC067D5A54}" type="datetimeFigureOut">
              <a:rPr lang="de-DE"/>
              <a:pPr>
                <a:defRPr/>
              </a:pPr>
              <a:t>16.02.2017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12640-BB8D-4E36-A849-60FBB5C8A00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4.jpeg"/><Relationship Id="rId7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7.jpeg"/><Relationship Id="rId4" Type="http://schemas.openxmlformats.org/officeDocument/2006/relationships/image" Target="../media/image15.jpeg"/><Relationship Id="rId9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feld 15"/>
          <p:cNvSpPr txBox="1">
            <a:spLocks noChangeArrowheads="1"/>
          </p:cNvSpPr>
          <p:nvPr/>
        </p:nvSpPr>
        <p:spPr bwMode="auto">
          <a:xfrm>
            <a:off x="3698875" y="4313238"/>
            <a:ext cx="2362200" cy="3921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303C4C"/>
                </a:solidFill>
                <a:latin typeface="Calibri" pitchFamily="34" charset="0"/>
              </a:rPr>
              <a:t>interpretation thereof</a:t>
            </a:r>
            <a:r>
              <a:rPr lang="de-DE" b="1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de-DE">
              <a:latin typeface="Calibri" pitchFamily="34" charset="0"/>
            </a:endParaRPr>
          </a:p>
        </p:txBody>
      </p:sp>
      <p:sp>
        <p:nvSpPr>
          <p:cNvPr id="13315" name="Textfeld 16"/>
          <p:cNvSpPr txBox="1">
            <a:spLocks noChangeArrowheads="1"/>
          </p:cNvSpPr>
          <p:nvPr/>
        </p:nvSpPr>
        <p:spPr bwMode="auto">
          <a:xfrm>
            <a:off x="4518025" y="265113"/>
            <a:ext cx="747713" cy="3921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303C4C"/>
                </a:solidFill>
                <a:latin typeface="Calibri" pitchFamily="34" charset="0"/>
              </a:rPr>
              <a:t>event</a:t>
            </a:r>
            <a:endParaRPr lang="de-DE">
              <a:solidFill>
                <a:srgbClr val="303C4C"/>
              </a:solidFill>
              <a:latin typeface="Calibri" pitchFamily="34" charset="0"/>
            </a:endParaRPr>
          </a:p>
        </p:txBody>
      </p:sp>
      <p:sp>
        <p:nvSpPr>
          <p:cNvPr id="13316" name="Textfeld 21"/>
          <p:cNvSpPr txBox="1">
            <a:spLocks noChangeArrowheads="1"/>
          </p:cNvSpPr>
          <p:nvPr/>
        </p:nvSpPr>
        <p:spPr bwMode="auto">
          <a:xfrm>
            <a:off x="6554788" y="2840038"/>
            <a:ext cx="5614987" cy="12160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2241550" algn="l"/>
                <a:tab pos="2419350" algn="l"/>
                <a:tab pos="2598738" algn="l"/>
                <a:tab pos="2776538" algn="l"/>
              </a:tabLst>
            </a:pPr>
            <a:r>
              <a:rPr lang="de-DE" b="1">
                <a:solidFill>
                  <a:srgbClr val="FF0000"/>
                </a:solidFill>
                <a:latin typeface="Calibri" pitchFamily="34" charset="0"/>
              </a:rPr>
              <a:t>logic &amp; reason - avoiding:			- prejudice</a:t>
            </a:r>
          </a:p>
          <a:p>
            <a:pPr>
              <a:tabLst>
                <a:tab pos="2241550" algn="l"/>
                <a:tab pos="2419350" algn="l"/>
                <a:tab pos="2598738" algn="l"/>
                <a:tab pos="2776538" algn="l"/>
              </a:tabLst>
            </a:pPr>
            <a:r>
              <a:rPr lang="de-DE" b="1">
                <a:solidFill>
                  <a:srgbClr val="FF0000"/>
                </a:solidFill>
                <a:latin typeface="Calibri" pitchFamily="34" charset="0"/>
              </a:rPr>
              <a:t>				- preconceived ideas</a:t>
            </a:r>
          </a:p>
          <a:p>
            <a:pPr>
              <a:tabLst>
                <a:tab pos="2241550" algn="l"/>
                <a:tab pos="2419350" algn="l"/>
                <a:tab pos="2598738" algn="l"/>
                <a:tab pos="2776538" algn="l"/>
              </a:tabLst>
            </a:pPr>
            <a:r>
              <a:rPr lang="de-DE" b="1">
                <a:solidFill>
                  <a:srgbClr val="FF0000"/>
                </a:solidFill>
                <a:latin typeface="Calibri" pitchFamily="34" charset="0"/>
              </a:rPr>
              <a:t>				- received wisdom</a:t>
            </a:r>
          </a:p>
          <a:p>
            <a:pPr>
              <a:tabLst>
                <a:tab pos="2241550" algn="l"/>
                <a:tab pos="2419350" algn="l"/>
                <a:tab pos="2598738" algn="l"/>
                <a:tab pos="2776538" algn="l"/>
              </a:tabLst>
            </a:pPr>
            <a:r>
              <a:rPr lang="de-DE" b="1">
                <a:solidFill>
                  <a:srgbClr val="FF0000"/>
                </a:solidFill>
                <a:latin typeface="Calibri" pitchFamily="34" charset="0"/>
              </a:rPr>
              <a:t>				- Political Correctness</a:t>
            </a:r>
            <a:endParaRPr lang="de-DE">
              <a:latin typeface="Calibri" pitchFamily="34" charset="0"/>
            </a:endParaRPr>
          </a:p>
        </p:txBody>
      </p:sp>
      <p:sp>
        <p:nvSpPr>
          <p:cNvPr id="13317" name="Textfeld 26"/>
          <p:cNvSpPr txBox="1">
            <a:spLocks noChangeArrowheads="1"/>
          </p:cNvSpPr>
          <p:nvPr/>
        </p:nvSpPr>
        <p:spPr bwMode="auto">
          <a:xfrm>
            <a:off x="4189413" y="5580063"/>
            <a:ext cx="1382712" cy="3921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303C4C"/>
                </a:solidFill>
                <a:latin typeface="Calibri" pitchFamily="34" charset="0"/>
              </a:rPr>
              <a:t>1 – 2 – 3 – 4</a:t>
            </a:r>
            <a:r>
              <a:rPr lang="de-DE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3318" name="Textfeld 22"/>
          <p:cNvSpPr txBox="1">
            <a:spLocks noChangeArrowheads="1"/>
          </p:cNvSpPr>
          <p:nvPr/>
        </p:nvSpPr>
        <p:spPr bwMode="auto">
          <a:xfrm>
            <a:off x="3960813" y="2208213"/>
            <a:ext cx="1862137" cy="3921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303C4C"/>
                </a:solidFill>
                <a:latin typeface="Calibri" pitchFamily="34" charset="0"/>
              </a:rPr>
              <a:t>2) what was SAID</a:t>
            </a:r>
            <a:endParaRPr lang="de-DE">
              <a:solidFill>
                <a:srgbClr val="303C4C"/>
              </a:solidFill>
              <a:latin typeface="Calibri" pitchFamily="34" charset="0"/>
            </a:endParaRPr>
          </a:p>
        </p:txBody>
      </p:sp>
      <p:sp>
        <p:nvSpPr>
          <p:cNvPr id="13319" name="Textfeld 18"/>
          <p:cNvSpPr txBox="1">
            <a:spLocks noChangeArrowheads="1"/>
          </p:cNvSpPr>
          <p:nvPr/>
        </p:nvSpPr>
        <p:spPr bwMode="auto">
          <a:xfrm>
            <a:off x="3876675" y="1536700"/>
            <a:ext cx="2030413" cy="392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303C4C"/>
                </a:solidFill>
                <a:latin typeface="Calibri" pitchFamily="34" charset="0"/>
              </a:rPr>
              <a:t>1) what HAPPENED</a:t>
            </a:r>
            <a:endParaRPr lang="de-DE">
              <a:solidFill>
                <a:srgbClr val="303C4C"/>
              </a:solidFill>
              <a:latin typeface="Calibri" pitchFamily="34" charset="0"/>
            </a:endParaRPr>
          </a:p>
        </p:txBody>
      </p:sp>
      <p:sp>
        <p:nvSpPr>
          <p:cNvPr id="13320" name="Textfeld 23"/>
          <p:cNvSpPr txBox="1">
            <a:spLocks noChangeArrowheads="1"/>
          </p:cNvSpPr>
          <p:nvPr/>
        </p:nvSpPr>
        <p:spPr bwMode="auto">
          <a:xfrm>
            <a:off x="3963988" y="2841625"/>
            <a:ext cx="1836737" cy="392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303C4C"/>
                </a:solidFill>
                <a:latin typeface="Calibri" pitchFamily="34" charset="0"/>
              </a:rPr>
              <a:t>analysis of above</a:t>
            </a:r>
            <a:endParaRPr lang="de-DE">
              <a:solidFill>
                <a:srgbClr val="303C4C"/>
              </a:solidFill>
              <a:latin typeface="Calibri" pitchFamily="34" charset="0"/>
            </a:endParaRPr>
          </a:p>
        </p:txBody>
      </p:sp>
      <p:sp>
        <p:nvSpPr>
          <p:cNvPr id="13321" name="Textfeld 25"/>
          <p:cNvSpPr txBox="1">
            <a:spLocks noChangeArrowheads="1"/>
          </p:cNvSpPr>
          <p:nvPr/>
        </p:nvSpPr>
        <p:spPr bwMode="auto">
          <a:xfrm>
            <a:off x="4217988" y="4951413"/>
            <a:ext cx="1303337" cy="392112"/>
          </a:xfrm>
          <a:prstGeom prst="rect">
            <a:avLst/>
          </a:prstGeom>
          <a:solidFill>
            <a:schemeClr val="bg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303C4C"/>
                </a:solidFill>
                <a:latin typeface="Calibri" pitchFamily="34" charset="0"/>
              </a:rPr>
              <a:t>conclusions</a:t>
            </a:r>
            <a:endParaRPr lang="de-DE">
              <a:solidFill>
                <a:srgbClr val="303C4C"/>
              </a:solidFill>
              <a:latin typeface="Calibri" pitchFamily="34" charset="0"/>
            </a:endParaRPr>
          </a:p>
        </p:txBody>
      </p:sp>
      <p:sp>
        <p:nvSpPr>
          <p:cNvPr id="13322" name="Textfeld 19"/>
          <p:cNvSpPr txBox="1">
            <a:spLocks noChangeArrowheads="1"/>
          </p:cNvSpPr>
          <p:nvPr/>
        </p:nvSpPr>
        <p:spPr bwMode="auto">
          <a:xfrm>
            <a:off x="6538913" y="2230438"/>
            <a:ext cx="3055937" cy="3921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FF0000"/>
                </a:solidFill>
                <a:latin typeface="Calibri" pitchFamily="34" charset="0"/>
              </a:rPr>
              <a:t>evaluation of souce credibility</a:t>
            </a:r>
            <a:endParaRPr lang="de-DE">
              <a:latin typeface="Calibri" pitchFamily="34" charset="0"/>
            </a:endParaRPr>
          </a:p>
        </p:txBody>
      </p:sp>
      <p:sp>
        <p:nvSpPr>
          <p:cNvPr id="13323" name="Textfeld 24"/>
          <p:cNvSpPr txBox="1">
            <a:spLocks noChangeArrowheads="1"/>
          </p:cNvSpPr>
          <p:nvPr/>
        </p:nvSpPr>
        <p:spPr bwMode="auto">
          <a:xfrm>
            <a:off x="6505575" y="1535113"/>
            <a:ext cx="3402013" cy="3921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FF0000"/>
                </a:solidFill>
                <a:latin typeface="Calibri" pitchFamily="34" charset="0"/>
              </a:rPr>
              <a:t>evaluation of evidential reliability</a:t>
            </a:r>
            <a:endParaRPr lang="de-DE">
              <a:latin typeface="Calibri" pitchFamily="34" charset="0"/>
            </a:endParaRPr>
          </a:p>
        </p:txBody>
      </p:sp>
      <p:sp>
        <p:nvSpPr>
          <p:cNvPr id="13324" name="Textfeld 20"/>
          <p:cNvSpPr txBox="1">
            <a:spLocks noChangeArrowheads="1"/>
          </p:cNvSpPr>
          <p:nvPr/>
        </p:nvSpPr>
        <p:spPr bwMode="auto">
          <a:xfrm>
            <a:off x="3941763" y="3440113"/>
            <a:ext cx="1846262" cy="6667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b="1">
                <a:solidFill>
                  <a:srgbClr val="303C4C"/>
                </a:solidFill>
                <a:latin typeface="Calibri" pitchFamily="34" charset="0"/>
              </a:rPr>
              <a:t>summary of facts</a:t>
            </a:r>
          </a:p>
          <a:p>
            <a:pPr algn="ctr"/>
            <a:r>
              <a:rPr lang="de-DE" b="1">
                <a:solidFill>
                  <a:srgbClr val="303C4C"/>
                </a:solidFill>
                <a:latin typeface="Calibri" pitchFamily="34" charset="0"/>
              </a:rPr>
              <a:t>&amp; evidence</a:t>
            </a:r>
            <a:endParaRPr lang="de-DE">
              <a:solidFill>
                <a:srgbClr val="303C4C"/>
              </a:solidFill>
              <a:latin typeface="Calibri" pitchFamily="34" charset="0"/>
            </a:endParaRPr>
          </a:p>
        </p:txBody>
      </p:sp>
      <p:sp>
        <p:nvSpPr>
          <p:cNvPr id="13325" name="Textfeld 17"/>
          <p:cNvSpPr txBox="1">
            <a:spLocks noChangeArrowheads="1"/>
          </p:cNvSpPr>
          <p:nvPr/>
        </p:nvSpPr>
        <p:spPr bwMode="auto">
          <a:xfrm>
            <a:off x="3552825" y="915988"/>
            <a:ext cx="2547938" cy="3921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303C4C"/>
                </a:solidFill>
                <a:latin typeface="Calibri" pitchFamily="34" charset="0"/>
              </a:rPr>
              <a:t>study of facts = evidence</a:t>
            </a:r>
            <a:endParaRPr lang="de-DE">
              <a:solidFill>
                <a:srgbClr val="303C4C"/>
              </a:solidFill>
              <a:latin typeface="Calibri" pitchFamily="34" charset="0"/>
            </a:endParaRPr>
          </a:p>
        </p:txBody>
      </p:sp>
      <p:sp>
        <p:nvSpPr>
          <p:cNvPr id="13326" name="Text Box 120"/>
          <p:cNvSpPr txBox="1">
            <a:spLocks noChangeArrowheads="1"/>
          </p:cNvSpPr>
          <p:nvPr/>
        </p:nvSpPr>
        <p:spPr bwMode="auto">
          <a:xfrm>
            <a:off x="158750" y="481013"/>
            <a:ext cx="2876550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Finding the</a:t>
            </a:r>
          </a:p>
          <a:p>
            <a:pPr algn="ctr">
              <a:lnSpc>
                <a:spcPct val="130000"/>
              </a:lnSpc>
            </a:pPr>
            <a:r>
              <a:rPr lang="de-DE" sz="3600" b="1"/>
              <a:t>TRUTH</a:t>
            </a:r>
            <a:r>
              <a:rPr lang="en-GB" sz="3600" b="1"/>
              <a:t>”</a:t>
            </a:r>
            <a:endParaRPr lang="de-DE" sz="3600" b="1"/>
          </a:p>
          <a:p>
            <a:pPr algn="ctr">
              <a:lnSpc>
                <a:spcPct val="130000"/>
              </a:lnSpc>
            </a:pPr>
            <a:r>
              <a:rPr lang="de-DE" sz="3600" b="1"/>
              <a:t>flow-chart</a:t>
            </a:r>
          </a:p>
        </p:txBody>
      </p:sp>
      <p:sp>
        <p:nvSpPr>
          <p:cNvPr id="13327" name="Line 121"/>
          <p:cNvSpPr>
            <a:spLocks noChangeShapeType="1"/>
          </p:cNvSpPr>
          <p:nvPr/>
        </p:nvSpPr>
        <p:spPr bwMode="auto">
          <a:xfrm>
            <a:off x="6010275" y="1739900"/>
            <a:ext cx="401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22"/>
          <p:cNvSpPr>
            <a:spLocks noChangeShapeType="1"/>
          </p:cNvSpPr>
          <p:nvPr/>
        </p:nvSpPr>
        <p:spPr bwMode="auto">
          <a:xfrm>
            <a:off x="6026150" y="2446338"/>
            <a:ext cx="401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23"/>
          <p:cNvSpPr>
            <a:spLocks noChangeShapeType="1"/>
          </p:cNvSpPr>
          <p:nvPr/>
        </p:nvSpPr>
        <p:spPr bwMode="auto">
          <a:xfrm>
            <a:off x="6029325" y="3041650"/>
            <a:ext cx="401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Line 124"/>
          <p:cNvSpPr>
            <a:spLocks noChangeShapeType="1"/>
          </p:cNvSpPr>
          <p:nvPr/>
        </p:nvSpPr>
        <p:spPr bwMode="auto">
          <a:xfrm>
            <a:off x="4892675" y="2663825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1" name="Line 125"/>
          <p:cNvSpPr>
            <a:spLocks noChangeShapeType="1"/>
          </p:cNvSpPr>
          <p:nvPr/>
        </p:nvSpPr>
        <p:spPr bwMode="auto">
          <a:xfrm>
            <a:off x="4892675" y="1341438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Line 126"/>
          <p:cNvSpPr>
            <a:spLocks noChangeShapeType="1"/>
          </p:cNvSpPr>
          <p:nvPr/>
        </p:nvSpPr>
        <p:spPr bwMode="auto">
          <a:xfrm>
            <a:off x="4881563" y="2016125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3" name="Line 127"/>
          <p:cNvSpPr>
            <a:spLocks noChangeShapeType="1"/>
          </p:cNvSpPr>
          <p:nvPr/>
        </p:nvSpPr>
        <p:spPr bwMode="auto">
          <a:xfrm>
            <a:off x="4892675" y="704850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Line 128"/>
          <p:cNvSpPr>
            <a:spLocks noChangeShapeType="1"/>
          </p:cNvSpPr>
          <p:nvPr/>
        </p:nvSpPr>
        <p:spPr bwMode="auto">
          <a:xfrm>
            <a:off x="4894263" y="3294063"/>
            <a:ext cx="0" cy="90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Line 129"/>
          <p:cNvSpPr>
            <a:spLocks noChangeShapeType="1"/>
          </p:cNvSpPr>
          <p:nvPr/>
        </p:nvSpPr>
        <p:spPr bwMode="auto">
          <a:xfrm>
            <a:off x="4894263" y="4140200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Line 130"/>
          <p:cNvSpPr>
            <a:spLocks noChangeShapeType="1"/>
          </p:cNvSpPr>
          <p:nvPr/>
        </p:nvSpPr>
        <p:spPr bwMode="auto">
          <a:xfrm>
            <a:off x="4884738" y="4756150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Line 131"/>
          <p:cNvSpPr>
            <a:spLocks noChangeShapeType="1"/>
          </p:cNvSpPr>
          <p:nvPr/>
        </p:nvSpPr>
        <p:spPr bwMode="auto">
          <a:xfrm>
            <a:off x="4897438" y="5395913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Line 133"/>
          <p:cNvSpPr>
            <a:spLocks noChangeShapeType="1"/>
          </p:cNvSpPr>
          <p:nvPr/>
        </p:nvSpPr>
        <p:spPr bwMode="auto">
          <a:xfrm flipV="1">
            <a:off x="10626725" y="2141538"/>
            <a:ext cx="889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40" name="Textfeld 19"/>
          <p:cNvSpPr txBox="1">
            <a:spLocks noChangeArrowheads="1"/>
          </p:cNvSpPr>
          <p:nvPr/>
        </p:nvSpPr>
        <p:spPr bwMode="auto">
          <a:xfrm>
            <a:off x="6530975" y="5568950"/>
            <a:ext cx="1728788" cy="3921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>
                <a:solidFill>
                  <a:srgbClr val="FF0000"/>
                </a:solidFill>
                <a:latin typeface="Calibri" pitchFamily="34" charset="0"/>
              </a:rPr>
              <a:t>beware of </a:t>
            </a:r>
            <a:r>
              <a:rPr lang="en-GB">
                <a:solidFill>
                  <a:srgbClr val="FF0000"/>
                </a:solidFill>
                <a:latin typeface="Calibri" pitchFamily="34" charset="0"/>
              </a:rPr>
              <a:t>‘</a:t>
            </a:r>
            <a:r>
              <a:rPr lang="de-DE" b="1">
                <a:solidFill>
                  <a:srgbClr val="FF0000"/>
                </a:solidFill>
                <a:latin typeface="Calibri" pitchFamily="34" charset="0"/>
              </a:rPr>
              <a:t>spin</a:t>
            </a:r>
            <a:r>
              <a:rPr lang="en-GB">
                <a:solidFill>
                  <a:srgbClr val="FF0000"/>
                </a:solidFill>
                <a:latin typeface="Calibri" pitchFamily="34" charset="0"/>
              </a:rPr>
              <a:t>’</a:t>
            </a:r>
            <a:endParaRPr lang="de-DE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341" name="Line 135"/>
          <p:cNvSpPr>
            <a:spLocks noChangeShapeType="1"/>
          </p:cNvSpPr>
          <p:nvPr/>
        </p:nvSpPr>
        <p:spPr bwMode="auto">
          <a:xfrm>
            <a:off x="6002338" y="5759450"/>
            <a:ext cx="401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3342" name="Picture 137" descr="Image result for sp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28075" y="4697413"/>
            <a:ext cx="1651000" cy="1300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343" name="Oval 31"/>
          <p:cNvSpPr>
            <a:spLocks noChangeArrowheads="1"/>
          </p:cNvSpPr>
          <p:nvPr/>
        </p:nvSpPr>
        <p:spPr bwMode="auto">
          <a:xfrm>
            <a:off x="9209088" y="2579688"/>
            <a:ext cx="2576512" cy="1795462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346" name="Picture 34" descr="ali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139363" y="571500"/>
            <a:ext cx="1673225" cy="15509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8650" y="971550"/>
            <a:ext cx="6997700" cy="5387975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1509" name="Text Box 120"/>
          <p:cNvSpPr txBox="1">
            <a:spLocks noChangeArrowheads="1"/>
          </p:cNvSpPr>
          <p:nvPr/>
        </p:nvSpPr>
        <p:spPr bwMode="auto">
          <a:xfrm>
            <a:off x="71438" y="84138"/>
            <a:ext cx="51879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Political Correctness</a:t>
            </a:r>
            <a:r>
              <a:rPr lang="en-GB" sz="3600" b="1"/>
              <a:t>”</a:t>
            </a:r>
            <a:endParaRPr lang="de-DE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120"/>
          <p:cNvSpPr txBox="1">
            <a:spLocks noChangeArrowheads="1"/>
          </p:cNvSpPr>
          <p:nvPr/>
        </p:nvSpPr>
        <p:spPr bwMode="auto">
          <a:xfrm>
            <a:off x="0" y="0"/>
            <a:ext cx="25717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Freedom</a:t>
            </a:r>
            <a:r>
              <a:rPr lang="en-GB" sz="3600" b="1"/>
              <a:t>”</a:t>
            </a:r>
            <a:endParaRPr lang="de-DE" sz="3600" b="1"/>
          </a:p>
        </p:txBody>
      </p:sp>
      <p:pic>
        <p:nvPicPr>
          <p:cNvPr id="24580" name="Picture 4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0188" y="284163"/>
            <a:ext cx="8372475" cy="6275387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20"/>
          <p:cNvSpPr txBox="1">
            <a:spLocks noChangeArrowheads="1"/>
          </p:cNvSpPr>
          <p:nvPr/>
        </p:nvSpPr>
        <p:spPr bwMode="auto">
          <a:xfrm>
            <a:off x="71438" y="84138"/>
            <a:ext cx="51879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Political Correctness</a:t>
            </a:r>
            <a:r>
              <a:rPr lang="en-GB" sz="3600" b="1"/>
              <a:t>”</a:t>
            </a:r>
            <a:endParaRPr lang="de-DE" sz="3600" b="1"/>
          </a:p>
        </p:txBody>
      </p:sp>
      <p:pic>
        <p:nvPicPr>
          <p:cNvPr id="25605" name="Picture 5" descr="h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27325" y="892175"/>
            <a:ext cx="6424613" cy="56721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20"/>
          <p:cNvSpPr txBox="1">
            <a:spLocks noChangeArrowheads="1"/>
          </p:cNvSpPr>
          <p:nvPr/>
        </p:nvSpPr>
        <p:spPr bwMode="auto">
          <a:xfrm>
            <a:off x="0" y="0"/>
            <a:ext cx="44513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The Written Word</a:t>
            </a:r>
            <a:r>
              <a:rPr lang="en-GB" sz="3600" b="1"/>
              <a:t>”</a:t>
            </a:r>
            <a:endParaRPr lang="de-DE" sz="3600" b="1"/>
          </a:p>
        </p:txBody>
      </p:sp>
      <p:pic>
        <p:nvPicPr>
          <p:cNvPr id="26628" name="Picture 4" descr="journalis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1588" y="871538"/>
            <a:ext cx="5362575" cy="5532437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6634" name="Picture 10" descr="wr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8925" y="947738"/>
            <a:ext cx="4603750" cy="5524500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20"/>
          <p:cNvSpPr txBox="1">
            <a:spLocks noChangeArrowheads="1"/>
          </p:cNvSpPr>
          <p:nvPr/>
        </p:nvSpPr>
        <p:spPr bwMode="auto">
          <a:xfrm>
            <a:off x="0" y="0"/>
            <a:ext cx="18097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de-DE" sz="3600" b="1"/>
              <a:t>Politics</a:t>
            </a:r>
          </a:p>
        </p:txBody>
      </p:sp>
      <p:pic>
        <p:nvPicPr>
          <p:cNvPr id="27653" name="Picture 5" descr="li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6725" y="836613"/>
            <a:ext cx="7891463" cy="5184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20"/>
          <p:cNvSpPr txBox="1">
            <a:spLocks noChangeArrowheads="1"/>
          </p:cNvSpPr>
          <p:nvPr/>
        </p:nvSpPr>
        <p:spPr bwMode="auto">
          <a:xfrm>
            <a:off x="414338" y="84138"/>
            <a:ext cx="45021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What Is Important</a:t>
            </a:r>
            <a:r>
              <a:rPr lang="en-GB" sz="3600" b="1"/>
              <a:t>”</a:t>
            </a:r>
            <a:endParaRPr lang="de-DE" sz="3600" b="1"/>
          </a:p>
        </p:txBody>
      </p:sp>
      <p:pic>
        <p:nvPicPr>
          <p:cNvPr id="28680" name="Picture 8" descr="stayingaliv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9600" y="1033463"/>
            <a:ext cx="7761288" cy="5140325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20"/>
          <p:cNvSpPr txBox="1">
            <a:spLocks noChangeArrowheads="1"/>
          </p:cNvSpPr>
          <p:nvPr/>
        </p:nvSpPr>
        <p:spPr bwMode="auto">
          <a:xfrm>
            <a:off x="0" y="0"/>
            <a:ext cx="353695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Who Controls </a:t>
            </a:r>
          </a:p>
          <a:p>
            <a:pPr algn="ctr">
              <a:lnSpc>
                <a:spcPct val="130000"/>
              </a:lnSpc>
            </a:pPr>
            <a:r>
              <a:rPr lang="de-DE" sz="3600" b="1"/>
              <a:t>The Truth?</a:t>
            </a:r>
            <a:r>
              <a:rPr lang="en-GB" sz="3600" b="1"/>
              <a:t>”</a:t>
            </a:r>
            <a:endParaRPr lang="de-DE" sz="3600" b="1"/>
          </a:p>
        </p:txBody>
      </p:sp>
      <p:pic>
        <p:nvPicPr>
          <p:cNvPr id="29702" name="Picture 6" descr="me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71863" y="44450"/>
            <a:ext cx="6892925" cy="6740525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20"/>
          <p:cNvSpPr txBox="1">
            <a:spLocks noChangeArrowheads="1"/>
          </p:cNvSpPr>
          <p:nvPr/>
        </p:nvSpPr>
        <p:spPr bwMode="auto">
          <a:xfrm>
            <a:off x="0" y="0"/>
            <a:ext cx="40195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Times of Deceit</a:t>
            </a:r>
            <a:r>
              <a:rPr lang="en-GB" sz="3600" b="1"/>
              <a:t>”</a:t>
            </a:r>
            <a:endParaRPr lang="de-DE" sz="3600" b="1"/>
          </a:p>
        </p:txBody>
      </p:sp>
      <p:pic>
        <p:nvPicPr>
          <p:cNvPr id="30727" name="Picture 7" descr="orwell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" y="852488"/>
            <a:ext cx="10868025" cy="5434012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20"/>
          <p:cNvSpPr txBox="1">
            <a:spLocks noChangeArrowheads="1"/>
          </p:cNvSpPr>
          <p:nvPr/>
        </p:nvSpPr>
        <p:spPr bwMode="auto">
          <a:xfrm>
            <a:off x="71438" y="84138"/>
            <a:ext cx="51879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Political Correctness</a:t>
            </a:r>
            <a:r>
              <a:rPr lang="en-GB" sz="3600" b="1"/>
              <a:t>”</a:t>
            </a:r>
            <a:endParaRPr lang="de-DE" sz="3600" b="1"/>
          </a:p>
        </p:txBody>
      </p:sp>
      <p:pic>
        <p:nvPicPr>
          <p:cNvPr id="31747" name="Picture 3" descr="h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29113" y="1738313"/>
            <a:ext cx="2276475" cy="2009775"/>
          </a:xfrm>
          <a:prstGeom prst="rect">
            <a:avLst/>
          </a:prstGeom>
          <a:noFill/>
        </p:spPr>
      </p:pic>
      <p:pic>
        <p:nvPicPr>
          <p:cNvPr id="31748" name="Picture 4" descr="journalis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7650" y="4195763"/>
            <a:ext cx="2105025" cy="2171700"/>
          </a:xfrm>
          <a:prstGeom prst="rect">
            <a:avLst/>
          </a:prstGeom>
          <a:noFill/>
        </p:spPr>
      </p:pic>
      <p:pic>
        <p:nvPicPr>
          <p:cNvPr id="31749" name="Picture 5" descr="lie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48588" y="482600"/>
            <a:ext cx="2638425" cy="1733550"/>
          </a:xfrm>
          <a:prstGeom prst="rect">
            <a:avLst/>
          </a:prstGeom>
          <a:noFill/>
        </p:spPr>
      </p:pic>
      <p:pic>
        <p:nvPicPr>
          <p:cNvPr id="31750" name="Picture 6" descr="medi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79488" y="1314450"/>
            <a:ext cx="2162175" cy="2114550"/>
          </a:xfrm>
          <a:prstGeom prst="rect">
            <a:avLst/>
          </a:prstGeom>
          <a:noFill/>
        </p:spPr>
      </p:pic>
      <p:pic>
        <p:nvPicPr>
          <p:cNvPr id="31751" name="Picture 7" descr="orwell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902700" y="3665538"/>
            <a:ext cx="3028950" cy="1514475"/>
          </a:xfrm>
          <a:prstGeom prst="rect">
            <a:avLst/>
          </a:prstGeom>
          <a:noFill/>
        </p:spPr>
      </p:pic>
      <p:pic>
        <p:nvPicPr>
          <p:cNvPr id="31752" name="Picture 8" descr="stayingalive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663113" y="1914525"/>
            <a:ext cx="2286000" cy="1514475"/>
          </a:xfrm>
          <a:prstGeom prst="rect">
            <a:avLst/>
          </a:prstGeom>
          <a:noFill/>
        </p:spPr>
      </p:pic>
      <p:pic>
        <p:nvPicPr>
          <p:cNvPr id="31753" name="Picture 9" descr="write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47688" y="2646363"/>
            <a:ext cx="1952625" cy="2343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0" name="Text Box 120"/>
          <p:cNvSpPr txBox="1">
            <a:spLocks noChangeArrowheads="1"/>
          </p:cNvSpPr>
          <p:nvPr/>
        </p:nvSpPr>
        <p:spPr bwMode="auto">
          <a:xfrm>
            <a:off x="742950" y="481013"/>
            <a:ext cx="17081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SPIN</a:t>
            </a:r>
            <a:r>
              <a:rPr lang="en-GB" sz="3600" b="1"/>
              <a:t>”</a:t>
            </a:r>
            <a:endParaRPr lang="de-DE" sz="3600" b="1"/>
          </a:p>
        </p:txBody>
      </p:sp>
      <p:pic>
        <p:nvPicPr>
          <p:cNvPr id="14368" name="Picture 32" descr="sp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101600"/>
            <a:ext cx="6570663" cy="6653213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4688" y="506413"/>
            <a:ext cx="7699375" cy="5845175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20"/>
          <p:cNvSpPr txBox="1">
            <a:spLocks noChangeArrowheads="1"/>
          </p:cNvSpPr>
          <p:nvPr/>
        </p:nvSpPr>
        <p:spPr bwMode="auto">
          <a:xfrm>
            <a:off x="49213" y="61913"/>
            <a:ext cx="51879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Political Correctness</a:t>
            </a:r>
            <a:r>
              <a:rPr lang="en-GB" sz="3600" b="1"/>
              <a:t>”</a:t>
            </a:r>
            <a:endParaRPr lang="de-DE" sz="3600" b="1"/>
          </a:p>
        </p:txBody>
      </p:sp>
      <p:pic>
        <p:nvPicPr>
          <p:cNvPr id="16388" name="Picture 4" descr="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9625" y="1181100"/>
            <a:ext cx="10572750" cy="4975225"/>
          </a:xfrm>
          <a:prstGeom prst="rect">
            <a:avLst/>
          </a:prstGeom>
          <a:noFill/>
          <a:ln w="635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20"/>
          <p:cNvSpPr txBox="1">
            <a:spLocks noChangeArrowheads="1"/>
          </p:cNvSpPr>
          <p:nvPr/>
        </p:nvSpPr>
        <p:spPr bwMode="auto">
          <a:xfrm>
            <a:off x="49213" y="61913"/>
            <a:ext cx="51879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Political Correctness</a:t>
            </a:r>
            <a:r>
              <a:rPr lang="en-GB" sz="3600" b="1"/>
              <a:t>”</a:t>
            </a:r>
            <a:endParaRPr lang="de-DE" sz="3600" b="1"/>
          </a:p>
        </p:txBody>
      </p:sp>
      <p:pic>
        <p:nvPicPr>
          <p:cNvPr id="23556" name="Picture 4" descr="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38438" y="841375"/>
            <a:ext cx="5881687" cy="5656263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4425" y="971550"/>
            <a:ext cx="7192963" cy="5394325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7413" name="Text Box 120"/>
          <p:cNvSpPr txBox="1">
            <a:spLocks noChangeArrowheads="1"/>
          </p:cNvSpPr>
          <p:nvPr/>
        </p:nvSpPr>
        <p:spPr bwMode="auto">
          <a:xfrm>
            <a:off x="0" y="0"/>
            <a:ext cx="51879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Political Correctness</a:t>
            </a:r>
            <a:r>
              <a:rPr lang="en-GB" sz="3600" b="1"/>
              <a:t>”</a:t>
            </a:r>
            <a:endParaRPr lang="de-DE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85950" y="938213"/>
            <a:ext cx="8864600" cy="5245100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8437" name="Text Box 120"/>
          <p:cNvSpPr txBox="1">
            <a:spLocks noChangeArrowheads="1"/>
          </p:cNvSpPr>
          <p:nvPr/>
        </p:nvSpPr>
        <p:spPr bwMode="auto">
          <a:xfrm>
            <a:off x="0" y="0"/>
            <a:ext cx="51879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Political Correctness</a:t>
            </a:r>
            <a:r>
              <a:rPr lang="en-GB" sz="3600" b="1"/>
              <a:t>”</a:t>
            </a:r>
            <a:endParaRPr lang="de-DE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5925" y="777875"/>
            <a:ext cx="8556625" cy="5703888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9461" name="Text Box 120"/>
          <p:cNvSpPr txBox="1">
            <a:spLocks noChangeArrowheads="1"/>
          </p:cNvSpPr>
          <p:nvPr/>
        </p:nvSpPr>
        <p:spPr bwMode="auto">
          <a:xfrm>
            <a:off x="0" y="0"/>
            <a:ext cx="51879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Political Correctness</a:t>
            </a:r>
            <a:r>
              <a:rPr lang="en-GB" sz="3600" b="1"/>
              <a:t>”</a:t>
            </a:r>
            <a:endParaRPr lang="de-DE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5825" y="946150"/>
            <a:ext cx="7367588" cy="552608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485" name="Text Box 120"/>
          <p:cNvSpPr txBox="1">
            <a:spLocks noChangeArrowheads="1"/>
          </p:cNvSpPr>
          <p:nvPr/>
        </p:nvSpPr>
        <p:spPr bwMode="auto">
          <a:xfrm>
            <a:off x="49213" y="61913"/>
            <a:ext cx="51879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3600" b="1"/>
              <a:t>“</a:t>
            </a:r>
            <a:r>
              <a:rPr lang="de-DE" sz="3600" b="1"/>
              <a:t>Political Correctness</a:t>
            </a:r>
            <a:r>
              <a:rPr lang="en-GB" sz="3600" b="1"/>
              <a:t>”</a:t>
            </a:r>
            <a:endParaRPr lang="de-DE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Benutzerdefiniert</PresentationFormat>
  <Paragraphs>37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2" baseType="lpstr">
      <vt:lpstr>Arial</vt:lpstr>
      <vt:lpstr>Calibri Light</vt:lpstr>
      <vt:lpstr>Calibri</vt:lpstr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Company>Deutsche Schule Tokyo Yokohama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Studentaccount Bibliothek-PC</dc:creator>
  <cp:lastModifiedBy>Admin</cp:lastModifiedBy>
  <cp:revision>11</cp:revision>
  <dcterms:created xsi:type="dcterms:W3CDTF">2017-02-16T01:21:53Z</dcterms:created>
  <dcterms:modified xsi:type="dcterms:W3CDTF">2017-02-16T09:14:37Z</dcterms:modified>
</cp:coreProperties>
</file>